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87" r:id="rId3"/>
    <p:sldId id="261" r:id="rId4"/>
    <p:sldId id="285" r:id="rId5"/>
    <p:sldId id="260" r:id="rId6"/>
    <p:sldId id="288" r:id="rId7"/>
    <p:sldId id="286" r:id="rId8"/>
    <p:sldId id="289" r:id="rId9"/>
    <p:sldId id="290" r:id="rId10"/>
    <p:sldId id="291" r:id="rId11"/>
    <p:sldId id="279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aleway" panose="020B0503030101060003" pitchFamily="34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174F62-F371-4393-9C8D-4970AB85624C}">
  <a:tblStyle styleId="{CA174F62-F371-4393-9C8D-4970AB8562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7"/>
    <p:restoredTop sz="81697"/>
  </p:normalViewPr>
  <p:slideViewPr>
    <p:cSldViewPr snapToGrid="0" snapToObjects="1">
      <p:cViewPr>
        <p:scale>
          <a:sx n="182" d="100"/>
          <a:sy n="182" d="100"/>
        </p:scale>
        <p:origin x="384" y="-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06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68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5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42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19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34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REDDIT ON RELATIONSHIPS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916025" y="2759006"/>
            <a:ext cx="6434076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Email: bryan.ross.529@my.csun.edu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lt1"/>
                </a:solidFill>
              </a:rPr>
              <a:t>Github</a:t>
            </a:r>
            <a:r>
              <a:rPr lang="en" sz="1600" dirty="0">
                <a:solidFill>
                  <a:schemeClr val="lt1"/>
                </a:solidFill>
              </a:rPr>
              <a:t>: https://</a:t>
            </a:r>
            <a:r>
              <a:rPr lang="en" sz="1600" dirty="0" err="1">
                <a:solidFill>
                  <a:schemeClr val="lt1"/>
                </a:solidFill>
              </a:rPr>
              <a:t>github.com</a:t>
            </a:r>
            <a:r>
              <a:rPr lang="en" sz="1600" dirty="0">
                <a:solidFill>
                  <a:schemeClr val="lt1"/>
                </a:solidFill>
              </a:rPr>
              <a:t>/rossbj92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lt1"/>
                </a:solidFill>
              </a:rPr>
              <a:t>Linkedin</a:t>
            </a:r>
            <a:r>
              <a:rPr lang="en" sz="1600" dirty="0">
                <a:solidFill>
                  <a:schemeClr val="lt1"/>
                </a:solidFill>
              </a:rPr>
              <a:t>: https://</a:t>
            </a:r>
            <a:r>
              <a:rPr lang="en" sz="1600" dirty="0" err="1">
                <a:solidFill>
                  <a:schemeClr val="lt1"/>
                </a:solidFill>
              </a:rPr>
              <a:t>www.linkedin.com</a:t>
            </a:r>
            <a:r>
              <a:rPr lang="en" sz="1600" dirty="0">
                <a:solidFill>
                  <a:schemeClr val="lt1"/>
                </a:solidFill>
              </a:rPr>
              <a:t>/in/bryan-ross-07871452</a:t>
            </a:r>
          </a:p>
        </p:txBody>
      </p:sp>
      <p:sp>
        <p:nvSpPr>
          <p:cNvPr id="337" name="Google Shape;337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368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" sz="2400" dirty="0"/>
              <a:t>Presentation template by </a:t>
            </a:r>
            <a:r>
              <a:rPr lang="en" sz="2400" u="sng" dirty="0">
                <a:hlinkClick r:id="rId3"/>
              </a:rPr>
              <a:t>SlidesCarnival</a:t>
            </a:r>
            <a:endParaRPr lang="en"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▷"/>
            </a:pPr>
            <a:endParaRPr sz="2400" dirty="0"/>
          </a:p>
        </p:txBody>
      </p:sp>
      <p:sp>
        <p:nvSpPr>
          <p:cNvPr id="344" name="Google Shape;344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relationships?</a:t>
            </a:r>
            <a:endParaRPr dirty="0"/>
          </a:p>
        </p:txBody>
      </p:sp>
      <p:sp>
        <p:nvSpPr>
          <p:cNvPr id="343" name="Google Shape;343;p3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Relationship issues are sensitive</a:t>
            </a:r>
          </a:p>
          <a:p>
            <a:pPr marL="742950" lvl="1" indent="-285750">
              <a:lnSpc>
                <a:spcPct val="200000"/>
              </a:lnSpc>
              <a:buSzPct val="120000"/>
              <a:buFont typeface="Wingdings" pitchFamily="2" charset="2"/>
              <a:buChar char="§"/>
            </a:pPr>
            <a:r>
              <a:rPr lang="en-US" sz="1500" dirty="0"/>
              <a:t>May not have people to discuss with </a:t>
            </a:r>
          </a:p>
          <a:p>
            <a:pPr marL="742950" lvl="1" indent="-285750">
              <a:lnSpc>
                <a:spcPct val="200000"/>
              </a:lnSpc>
              <a:buSzPct val="120000"/>
              <a:buFont typeface="Wingdings" pitchFamily="2" charset="2"/>
              <a:buChar char="§"/>
            </a:pPr>
            <a:r>
              <a:rPr lang="en-US" sz="1500" dirty="0"/>
              <a:t>Hesitancy to even seek advice anonymously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Searches for similar issues can be difficult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Multifaceted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Not able to describe issue concisely </a:t>
            </a:r>
          </a:p>
        </p:txBody>
      </p:sp>
      <p:sp>
        <p:nvSpPr>
          <p:cNvPr id="344" name="Google Shape;344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82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40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&amp; Workflow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EF24F89-B9C7-D341-B2D8-5AA214C73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43619" y="1498094"/>
            <a:ext cx="797081" cy="797081"/>
          </a:xfrm>
          <a:prstGeom prst="rect">
            <a:avLst/>
          </a:prstGeom>
          <a:noFill/>
        </p:spPr>
      </p:pic>
      <p:grpSp>
        <p:nvGrpSpPr>
          <p:cNvPr id="8" name="Google Shape;505;p37">
            <a:extLst>
              <a:ext uri="{FF2B5EF4-FFF2-40B4-BE49-F238E27FC236}">
                <a16:creationId xmlns:a16="http://schemas.microsoft.com/office/drawing/2014/main" id="{97CDDB3A-00CF-1C46-8C0D-411F598CB654}"/>
              </a:ext>
            </a:extLst>
          </p:cNvPr>
          <p:cNvGrpSpPr/>
          <p:nvPr/>
        </p:nvGrpSpPr>
        <p:grpSpPr>
          <a:xfrm>
            <a:off x="4275993" y="3483098"/>
            <a:ext cx="592013" cy="569742"/>
            <a:chOff x="2583325" y="2972875"/>
            <a:chExt cx="462850" cy="445750"/>
          </a:xfrm>
        </p:grpSpPr>
        <p:sp>
          <p:nvSpPr>
            <p:cNvPr id="9" name="Google Shape;506;p37">
              <a:extLst>
                <a:ext uri="{FF2B5EF4-FFF2-40B4-BE49-F238E27FC236}">
                  <a16:creationId xmlns:a16="http://schemas.microsoft.com/office/drawing/2014/main" id="{A5B15A5C-E667-364D-8253-23F5010FF4DF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0" name="Google Shape;507;p37">
              <a:extLst>
                <a:ext uri="{FF2B5EF4-FFF2-40B4-BE49-F238E27FC236}">
                  <a16:creationId xmlns:a16="http://schemas.microsoft.com/office/drawing/2014/main" id="{B285BE76-E48A-AC40-8406-D4DB0A2A6B31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A001DC4-93CE-CB40-A363-F64F3945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290" y="1393506"/>
            <a:ext cx="991418" cy="9914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3138B2-9325-5F45-9869-96BD7E57FD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327" y="1276676"/>
            <a:ext cx="1230608" cy="1230608"/>
          </a:xfrm>
          <a:prstGeom prst="rect">
            <a:avLst/>
          </a:prstGeom>
        </p:spPr>
      </p:pic>
      <p:pic>
        <p:nvPicPr>
          <p:cNvPr id="25" name="Picture 8" descr="pandas (software) - Wikipedia">
            <a:extLst>
              <a:ext uri="{FF2B5EF4-FFF2-40B4-BE49-F238E27FC236}">
                <a16:creationId xmlns:a16="http://schemas.microsoft.com/office/drawing/2014/main" id="{19D04F8D-13A3-C449-9FA3-E59CAC5D1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76" y="3987987"/>
            <a:ext cx="1443538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spaCy - Wikipedia">
            <a:extLst>
              <a:ext uri="{FF2B5EF4-FFF2-40B4-BE49-F238E27FC236}">
                <a16:creationId xmlns:a16="http://schemas.microsoft.com/office/drawing/2014/main" id="{A44588EE-9EEA-814B-A5F3-73E137F60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266" y="4512133"/>
            <a:ext cx="1212392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scikit-learn - Wikipedia">
            <a:extLst>
              <a:ext uri="{FF2B5EF4-FFF2-40B4-BE49-F238E27FC236}">
                <a16:creationId xmlns:a16="http://schemas.microsoft.com/office/drawing/2014/main" id="{0D9804FB-BB6A-324E-867D-10BC93A3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750" y="4456399"/>
            <a:ext cx="824363" cy="44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ensim: Topic modelling for humans">
            <a:extLst>
              <a:ext uri="{FF2B5EF4-FFF2-40B4-BE49-F238E27FC236}">
                <a16:creationId xmlns:a16="http://schemas.microsoft.com/office/drawing/2014/main" id="{9E5918E9-AFE2-3648-9575-F1AE4716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983" y="4097934"/>
            <a:ext cx="1155867" cy="35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Quickstart — Flask Documentation (1.1.x)">
            <a:extLst>
              <a:ext uri="{FF2B5EF4-FFF2-40B4-BE49-F238E27FC236}">
                <a16:creationId xmlns:a16="http://schemas.microsoft.com/office/drawing/2014/main" id="{0703E123-4382-B841-AE1B-2830D947B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41" y="2917343"/>
            <a:ext cx="592013" cy="5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60628A-FCA8-AA4D-B16C-785CA620441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42160" y="2295175"/>
            <a:ext cx="3332610" cy="140334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ADE311-76A2-414C-9C86-23D9CBB9D41D}"/>
              </a:ext>
            </a:extLst>
          </p:cNvPr>
          <p:cNvCxnSpPr>
            <a:cxnSpLocks/>
          </p:cNvCxnSpPr>
          <p:nvPr/>
        </p:nvCxnSpPr>
        <p:spPr>
          <a:xfrm flipV="1">
            <a:off x="4915769" y="2182651"/>
            <a:ext cx="3319862" cy="151586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38DBCD-E02F-F247-9591-C129C32B4015}"/>
              </a:ext>
            </a:extLst>
          </p:cNvPr>
          <p:cNvCxnSpPr>
            <a:cxnSpLocks/>
          </p:cNvCxnSpPr>
          <p:nvPr/>
        </p:nvCxnSpPr>
        <p:spPr>
          <a:xfrm>
            <a:off x="4868006" y="1889215"/>
            <a:ext cx="3204345" cy="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90CF35F-3572-334D-8D1A-B64693540E26}"/>
              </a:ext>
            </a:extLst>
          </p:cNvPr>
          <p:cNvCxnSpPr>
            <a:cxnSpLocks/>
          </p:cNvCxnSpPr>
          <p:nvPr/>
        </p:nvCxnSpPr>
        <p:spPr>
          <a:xfrm flipV="1">
            <a:off x="4572000" y="2280216"/>
            <a:ext cx="0" cy="113757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DE971C4E-AC63-B34D-8237-F4D5242965A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rcRect/>
          <a:stretch/>
        </p:blipFill>
        <p:spPr>
          <a:xfrm>
            <a:off x="3924754" y="3991951"/>
            <a:ext cx="1230615" cy="576849"/>
          </a:xfrm>
          <a:prstGeom prst="rect">
            <a:avLst/>
          </a:prstGeom>
        </p:spPr>
      </p:pic>
      <p:pic>
        <p:nvPicPr>
          <p:cNvPr id="55" name="Picture 10" descr="NumPy - Wikipedia">
            <a:extLst>
              <a:ext uri="{FF2B5EF4-FFF2-40B4-BE49-F238E27FC236}">
                <a16:creationId xmlns:a16="http://schemas.microsoft.com/office/drawing/2014/main" id="{466E535B-674D-BC4B-859B-46C71F0C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039" y="4456399"/>
            <a:ext cx="1215330" cy="4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2B265F5-300F-7949-A38B-AD5CA324905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2000"/>
          </a:blip>
          <a:stretch>
            <a:fillRect/>
          </a:stretch>
        </p:blipFill>
        <p:spPr>
          <a:xfrm rot="1412367">
            <a:off x="1972459" y="2705731"/>
            <a:ext cx="1283080" cy="229713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EE9EF2-A819-CB4B-B413-B380680EFB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08725" y="2247681"/>
            <a:ext cx="961212" cy="72090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3D345-5610-1A4A-8F0F-4023AD3A49D7}"/>
              </a:ext>
            </a:extLst>
          </p:cNvPr>
          <p:cNvCxnSpPr>
            <a:cxnSpLocks/>
          </p:cNvCxnSpPr>
          <p:nvPr/>
        </p:nvCxnSpPr>
        <p:spPr>
          <a:xfrm flipV="1">
            <a:off x="4571999" y="2557788"/>
            <a:ext cx="762751" cy="88908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ED5311-7669-2042-857F-347E3AD4658E}"/>
              </a:ext>
            </a:extLst>
          </p:cNvPr>
          <p:cNvCxnSpPr>
            <a:cxnSpLocks/>
          </p:cNvCxnSpPr>
          <p:nvPr/>
        </p:nvCxnSpPr>
        <p:spPr>
          <a:xfrm flipV="1">
            <a:off x="5863328" y="1896635"/>
            <a:ext cx="2209023" cy="566305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478C-AD3B-A448-9287-04E4614E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323" y="358388"/>
            <a:ext cx="6462600" cy="857400"/>
          </a:xfrm>
        </p:spPr>
        <p:txBody>
          <a:bodyPr/>
          <a:lstStyle/>
          <a:p>
            <a:pPr algn="ctr"/>
            <a:r>
              <a:rPr lang="en-US" dirty="0"/>
              <a:t>Contextual Topic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76529-E845-834F-88B4-A83E249342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Google Shape;145;p19">
            <a:extLst>
              <a:ext uri="{FF2B5EF4-FFF2-40B4-BE49-F238E27FC236}">
                <a16:creationId xmlns:a16="http://schemas.microsoft.com/office/drawing/2014/main" id="{455A28F8-0275-C841-A21C-DFE44E3667F0}"/>
              </a:ext>
            </a:extLst>
          </p:cNvPr>
          <p:cNvSpPr txBox="1">
            <a:spLocks/>
          </p:cNvSpPr>
          <p:nvPr/>
        </p:nvSpPr>
        <p:spPr>
          <a:xfrm>
            <a:off x="0" y="4696933"/>
            <a:ext cx="4181111" cy="41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" dirty="0"/>
              <a:t>Adapted from:  https://</a:t>
            </a:r>
            <a:r>
              <a:rPr lang="en-US" sz="600" dirty="0" err="1"/>
              <a:t>github.com</a:t>
            </a:r>
            <a:r>
              <a:rPr lang="en-US" sz="600" dirty="0"/>
              <a:t>/</a:t>
            </a:r>
            <a:r>
              <a:rPr lang="en-US" sz="600" dirty="0" err="1"/>
              <a:t>Stveshawn</a:t>
            </a:r>
            <a:r>
              <a:rPr lang="en-US" sz="600" dirty="0"/>
              <a:t>/</a:t>
            </a:r>
            <a:r>
              <a:rPr lang="en-US" sz="600" dirty="0" err="1"/>
              <a:t>contextual_topic_identification</a:t>
            </a:r>
            <a:endParaRPr lang="en-US" sz="6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64AFED-4CE7-D540-A738-EAD0390B0DBF}"/>
              </a:ext>
            </a:extLst>
          </p:cNvPr>
          <p:cNvSpPr/>
          <p:nvPr/>
        </p:nvSpPr>
        <p:spPr>
          <a:xfrm>
            <a:off x="400435" y="2309474"/>
            <a:ext cx="642024" cy="1006935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3A492A-E340-9D48-8F50-57D0DE4EEDC3}"/>
              </a:ext>
            </a:extLst>
          </p:cNvPr>
          <p:cNvGrpSpPr/>
          <p:nvPr/>
        </p:nvGrpSpPr>
        <p:grpSpPr>
          <a:xfrm>
            <a:off x="1703552" y="1382639"/>
            <a:ext cx="2667002" cy="1223651"/>
            <a:chOff x="1703552" y="1382639"/>
            <a:chExt cx="2667002" cy="12236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68010F-581B-2741-A317-F4913D6A08F1}"/>
                </a:ext>
              </a:extLst>
            </p:cNvPr>
            <p:cNvSpPr txBox="1"/>
            <p:nvPr/>
          </p:nvSpPr>
          <p:spPr>
            <a:xfrm>
              <a:off x="1703552" y="1382639"/>
              <a:ext cx="2667002" cy="1213673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F012FF6-D648-FA49-8D8E-DFA17A691B04}"/>
                </a:ext>
              </a:extLst>
            </p:cNvPr>
            <p:cNvGrpSpPr/>
            <p:nvPr/>
          </p:nvGrpSpPr>
          <p:grpSpPr>
            <a:xfrm>
              <a:off x="1987671" y="1392617"/>
              <a:ext cx="2260165" cy="1213673"/>
              <a:chOff x="2087065" y="1384075"/>
              <a:chExt cx="1612416" cy="1213673"/>
            </a:xfrm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grpSpPr>
          <p:pic>
            <p:nvPicPr>
              <p:cNvPr id="14" name="Picture 13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D765830E-5EC5-0E40-8E8B-C66ACFB65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7065" y="1384075"/>
                <a:ext cx="1612416" cy="82750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1A5A5B-EC2F-584D-B7A3-D35CA5B0FC3D}"/>
                  </a:ext>
                </a:extLst>
              </p:cNvPr>
              <p:cNvSpPr txBox="1"/>
              <p:nvPr/>
            </p:nvSpPr>
            <p:spPr>
              <a:xfrm>
                <a:off x="2421471" y="2197638"/>
                <a:ext cx="94360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LDA</a:t>
                </a:r>
              </a:p>
              <a:p>
                <a:pPr algn="ctr"/>
                <a:r>
                  <a:rPr lang="en-US" sz="1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</a:t>
                </a:r>
                <a:r>
                  <a:rPr lang="en-US" sz="1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</a:t>
                </a:r>
                <a:r>
                  <a:rPr lang="en-US" sz="1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topic|post</a:t>
                </a:r>
                <a:r>
                  <a:rPr lang="en-US" sz="1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818C3-E547-EC4F-917D-540152D0B974}"/>
              </a:ext>
            </a:extLst>
          </p:cNvPr>
          <p:cNvGrpSpPr/>
          <p:nvPr/>
        </p:nvGrpSpPr>
        <p:grpSpPr>
          <a:xfrm>
            <a:off x="1705091" y="3190650"/>
            <a:ext cx="2832847" cy="1213673"/>
            <a:chOff x="1788014" y="3215637"/>
            <a:chExt cx="2832847" cy="121367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1877180-5F22-3041-A5B3-E3CAF62AC96F}"/>
                </a:ext>
              </a:extLst>
            </p:cNvPr>
            <p:cNvSpPr txBox="1"/>
            <p:nvPr/>
          </p:nvSpPr>
          <p:spPr>
            <a:xfrm>
              <a:off x="1788014" y="3215637"/>
              <a:ext cx="2667002" cy="1213673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918750-F0C7-244A-99D3-B82CCE2A8F5A}"/>
                </a:ext>
              </a:extLst>
            </p:cNvPr>
            <p:cNvGrpSpPr/>
            <p:nvPr/>
          </p:nvGrpSpPr>
          <p:grpSpPr>
            <a:xfrm>
              <a:off x="1849740" y="3303534"/>
              <a:ext cx="2771121" cy="1099042"/>
              <a:chOff x="1800879" y="3022491"/>
              <a:chExt cx="2771121" cy="109904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902C777-49B3-DB4E-AEBE-0EB9E1BFF51A}"/>
                  </a:ext>
                </a:extLst>
              </p:cNvPr>
              <p:cNvGrpSpPr/>
              <p:nvPr/>
            </p:nvGrpSpPr>
            <p:grpSpPr>
              <a:xfrm>
                <a:off x="1800879" y="3022491"/>
                <a:ext cx="2771121" cy="642687"/>
                <a:chOff x="3587798" y="3080087"/>
                <a:chExt cx="3746143" cy="1007226"/>
              </a:xfrm>
            </p:grpSpPr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4D278784-3462-4541-A63D-D5FD368E67EB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587798" y="3248910"/>
                  <a:ext cx="864375" cy="792601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658F7141-9A37-5C45-9EF4-8FAADFF5E794}"/>
                    </a:ext>
                  </a:extLst>
                </p:cNvPr>
                <p:cNvCxnSpPr>
                  <a:cxnSpLocks/>
                  <a:endCxn id="26" idx="1"/>
                </p:cNvCxnSpPr>
                <p:nvPr/>
              </p:nvCxnSpPr>
              <p:spPr>
                <a:xfrm flipV="1">
                  <a:off x="3587798" y="3565668"/>
                  <a:ext cx="1158707" cy="475843"/>
                </a:xfrm>
                <a:prstGeom prst="straightConnector1">
                  <a:avLst/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E6B63B3-207B-674C-B2E3-5E3CBF836474}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 flipV="1">
                  <a:off x="3587798" y="3918490"/>
                  <a:ext cx="1311106" cy="123023"/>
                </a:xfrm>
                <a:prstGeom prst="straightConnector1">
                  <a:avLst/>
                </a:prstGeom>
                <a:ln w="254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D327F83-79E2-5A4F-BB72-E09E6F47BE4E}"/>
                    </a:ext>
                  </a:extLst>
                </p:cNvPr>
                <p:cNvSpPr txBox="1"/>
                <p:nvPr/>
              </p:nvSpPr>
              <p:spPr>
                <a:xfrm>
                  <a:off x="4452173" y="3080087"/>
                  <a:ext cx="1920706" cy="337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2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All we do is fight…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C4391D6-4144-894F-A3AC-EB47BD27A418}"/>
                    </a:ext>
                  </a:extLst>
                </p:cNvPr>
                <p:cNvSpPr txBox="1"/>
                <p:nvPr/>
              </p:nvSpPr>
              <p:spPr>
                <a:xfrm>
                  <a:off x="4746505" y="3396845"/>
                  <a:ext cx="2323225" cy="337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4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I’m tired of cleaning their mess…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4544C05-0BD2-944B-AF2E-037C667D70C6}"/>
                    </a:ext>
                  </a:extLst>
                </p:cNvPr>
                <p:cNvSpPr txBox="1"/>
                <p:nvPr/>
              </p:nvSpPr>
              <p:spPr>
                <a:xfrm>
                  <a:off x="4898904" y="3749667"/>
                  <a:ext cx="2435037" cy="337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rgbClr val="FF000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There are suspicious Snapchats…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1C2436-F09A-E648-9331-F0B944526D87}"/>
                  </a:ext>
                </a:extLst>
              </p:cNvPr>
              <p:cNvSpPr txBox="1"/>
              <p:nvPr/>
            </p:nvSpPr>
            <p:spPr>
              <a:xfrm>
                <a:off x="2678876" y="3721423"/>
                <a:ext cx="94360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BERT</a:t>
                </a:r>
              </a:p>
              <a:p>
                <a:pPr algn="ctr"/>
                <a:r>
                  <a:rPr lang="en-US" sz="1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Embeddings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E9E5DF-CEC4-234F-A125-9727463ECF33}"/>
              </a:ext>
            </a:extLst>
          </p:cNvPr>
          <p:cNvGrpSpPr/>
          <p:nvPr/>
        </p:nvGrpSpPr>
        <p:grpSpPr>
          <a:xfrm>
            <a:off x="4926746" y="1595174"/>
            <a:ext cx="2121070" cy="2286000"/>
            <a:chOff x="4926746" y="1595174"/>
            <a:chExt cx="2121070" cy="228600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E89CC1-2009-3D41-AB8D-4F09E1495C8D}"/>
                </a:ext>
              </a:extLst>
            </p:cNvPr>
            <p:cNvSpPr txBox="1"/>
            <p:nvPr/>
          </p:nvSpPr>
          <p:spPr>
            <a:xfrm>
              <a:off x="5008693" y="1595174"/>
              <a:ext cx="1947672" cy="2286000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BD63677-739D-6145-9E10-444F78A56B8E}"/>
                </a:ext>
              </a:extLst>
            </p:cNvPr>
            <p:cNvGrpSpPr/>
            <p:nvPr/>
          </p:nvGrpSpPr>
          <p:grpSpPr>
            <a:xfrm>
              <a:off x="4926746" y="1700705"/>
              <a:ext cx="2121070" cy="2048824"/>
              <a:chOff x="5205690" y="2226597"/>
              <a:chExt cx="2121070" cy="2048824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871842D-26DD-3E46-A7DB-7055239F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3508" y="2226597"/>
                <a:ext cx="1831358" cy="137964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B38E16-1FAF-E445-8163-F44010E5D65F}"/>
                  </a:ext>
                </a:extLst>
              </p:cNvPr>
              <p:cNvSpPr txBox="1"/>
              <p:nvPr/>
            </p:nvSpPr>
            <p:spPr>
              <a:xfrm>
                <a:off x="5726801" y="3721423"/>
                <a:ext cx="1078848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Concatenate &amp; Autoencoder 	</a:t>
                </a:r>
                <a:endParaRPr lang="en-US" sz="1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42F57C-2708-FC47-9F99-E9A5A3642175}"/>
                  </a:ext>
                </a:extLst>
              </p:cNvPr>
              <p:cNvSpPr txBox="1"/>
              <p:nvPr/>
            </p:nvSpPr>
            <p:spPr>
              <a:xfrm>
                <a:off x="5205690" y="4029200"/>
                <a:ext cx="212107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Latent Space Representation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0A63416-6420-FA4D-8334-C48B9948151A}"/>
              </a:ext>
            </a:extLst>
          </p:cNvPr>
          <p:cNvGrpSpPr/>
          <p:nvPr/>
        </p:nvGrpSpPr>
        <p:grpSpPr>
          <a:xfrm>
            <a:off x="7535286" y="1969989"/>
            <a:ext cx="1078848" cy="1695580"/>
            <a:chOff x="7647183" y="1834743"/>
            <a:chExt cx="1078848" cy="16955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AC4B44-D020-6A43-ACA8-C75457984317}"/>
                </a:ext>
              </a:extLst>
            </p:cNvPr>
            <p:cNvSpPr txBox="1"/>
            <p:nvPr/>
          </p:nvSpPr>
          <p:spPr>
            <a:xfrm>
              <a:off x="7647183" y="1834743"/>
              <a:ext cx="1078848" cy="1645920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F5CD9C-03B6-5C46-9C7F-D257EB9D6765}"/>
                </a:ext>
              </a:extLst>
            </p:cNvPr>
            <p:cNvGrpSpPr/>
            <p:nvPr/>
          </p:nvGrpSpPr>
          <p:grpSpPr>
            <a:xfrm>
              <a:off x="7647183" y="1980607"/>
              <a:ext cx="1078848" cy="1549716"/>
              <a:chOff x="7647183" y="1980607"/>
              <a:chExt cx="1078848" cy="154971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083F2F1-B877-2F41-A68B-3FA20B2F0396}"/>
                  </a:ext>
                </a:extLst>
              </p:cNvPr>
              <p:cNvGrpSpPr/>
              <p:nvPr/>
            </p:nvGrpSpPr>
            <p:grpSpPr>
              <a:xfrm>
                <a:off x="7943270" y="1980607"/>
                <a:ext cx="486674" cy="1010521"/>
                <a:chOff x="7052511" y="2390525"/>
                <a:chExt cx="455568" cy="80618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A664F0B-2A11-0F42-B8C3-46BC59C27AC3}"/>
                    </a:ext>
                  </a:extLst>
                </p:cNvPr>
                <p:cNvGrpSpPr/>
                <p:nvPr/>
              </p:nvGrpSpPr>
              <p:grpSpPr>
                <a:xfrm>
                  <a:off x="7166406" y="2390525"/>
                  <a:ext cx="113893" cy="806188"/>
                  <a:chOff x="7166406" y="2390525"/>
                  <a:chExt cx="113893" cy="806188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63540E86-5017-FD4E-8354-48CEDA506257}"/>
                      </a:ext>
                    </a:extLst>
                  </p:cNvPr>
                  <p:cNvSpPr/>
                  <p:nvPr/>
                </p:nvSpPr>
                <p:spPr>
                  <a:xfrm>
                    <a:off x="7166408" y="2390525"/>
                    <a:ext cx="113891" cy="134537"/>
                  </a:xfrm>
                  <a:prstGeom prst="rect">
                    <a:avLst/>
                  </a:prstGeom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283F211-82CF-A54F-B451-4697F68B8AE3}"/>
                      </a:ext>
                    </a:extLst>
                  </p:cNvPr>
                  <p:cNvSpPr/>
                  <p:nvPr/>
                </p:nvSpPr>
                <p:spPr>
                  <a:xfrm>
                    <a:off x="7166407" y="2524545"/>
                    <a:ext cx="113891" cy="134537"/>
                  </a:xfrm>
                  <a:prstGeom prst="rect">
                    <a:avLst/>
                  </a:prstGeom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2EC4EFE-CEDF-7344-B1FE-6CA9B635A741}"/>
                      </a:ext>
                    </a:extLst>
                  </p:cNvPr>
                  <p:cNvSpPr/>
                  <p:nvPr/>
                </p:nvSpPr>
                <p:spPr>
                  <a:xfrm>
                    <a:off x="7166406" y="2659082"/>
                    <a:ext cx="113891" cy="134537"/>
                  </a:xfrm>
                  <a:prstGeom prst="rect">
                    <a:avLst/>
                  </a:prstGeom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C3D9EF8-AC34-EE41-995E-7FA7133CCA64}"/>
                      </a:ext>
                    </a:extLst>
                  </p:cNvPr>
                  <p:cNvSpPr/>
                  <p:nvPr/>
                </p:nvSpPr>
                <p:spPr>
                  <a:xfrm>
                    <a:off x="7166408" y="2793619"/>
                    <a:ext cx="113891" cy="134537"/>
                  </a:xfrm>
                  <a:prstGeom prst="rect">
                    <a:avLst/>
                  </a:prstGeom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76E5AFC7-74C4-4C4C-BD67-1236334F7D15}"/>
                      </a:ext>
                    </a:extLst>
                  </p:cNvPr>
                  <p:cNvSpPr/>
                  <p:nvPr/>
                </p:nvSpPr>
                <p:spPr>
                  <a:xfrm>
                    <a:off x="7166407" y="2927639"/>
                    <a:ext cx="113891" cy="134537"/>
                  </a:xfrm>
                  <a:prstGeom prst="rect">
                    <a:avLst/>
                  </a:prstGeom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25E5452B-5456-DF49-80C7-BBDB76FF5189}"/>
                      </a:ext>
                    </a:extLst>
                  </p:cNvPr>
                  <p:cNvSpPr/>
                  <p:nvPr/>
                </p:nvSpPr>
                <p:spPr>
                  <a:xfrm>
                    <a:off x="7166406" y="3062176"/>
                    <a:ext cx="113891" cy="134537"/>
                  </a:xfrm>
                  <a:prstGeom prst="rect">
                    <a:avLst/>
                  </a:prstGeom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2EC04676-A88B-0149-9B0F-35AD7B9BA040}"/>
                    </a:ext>
                  </a:extLst>
                </p:cNvPr>
                <p:cNvGrpSpPr/>
                <p:nvPr/>
              </p:nvGrpSpPr>
              <p:grpSpPr>
                <a:xfrm>
                  <a:off x="7280297" y="2390525"/>
                  <a:ext cx="113893" cy="806188"/>
                  <a:chOff x="7166406" y="2390525"/>
                  <a:chExt cx="113893" cy="806188"/>
                </a:xfrm>
                <a:solidFill>
                  <a:schemeClr val="accent4"/>
                </a:solidFill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1EDBE005-384B-3648-9BBC-6BCFB4348983}"/>
                      </a:ext>
                    </a:extLst>
                  </p:cNvPr>
                  <p:cNvSpPr/>
                  <p:nvPr/>
                </p:nvSpPr>
                <p:spPr>
                  <a:xfrm>
                    <a:off x="7166408" y="2390525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64278FB3-0DF3-1244-9954-BF89E87D2DF5}"/>
                      </a:ext>
                    </a:extLst>
                  </p:cNvPr>
                  <p:cNvSpPr/>
                  <p:nvPr/>
                </p:nvSpPr>
                <p:spPr>
                  <a:xfrm>
                    <a:off x="7166407" y="2524545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626D96E-2C36-1740-AC4F-7A72CB9A443B}"/>
                      </a:ext>
                    </a:extLst>
                  </p:cNvPr>
                  <p:cNvSpPr/>
                  <p:nvPr/>
                </p:nvSpPr>
                <p:spPr>
                  <a:xfrm>
                    <a:off x="7166406" y="2659082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E8DF16A7-C7A6-9241-AE4D-33E542F49F0B}"/>
                      </a:ext>
                    </a:extLst>
                  </p:cNvPr>
                  <p:cNvSpPr/>
                  <p:nvPr/>
                </p:nvSpPr>
                <p:spPr>
                  <a:xfrm>
                    <a:off x="7166408" y="2793619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F55959C8-E6B0-BB45-BB81-6E37B3135EE5}"/>
                      </a:ext>
                    </a:extLst>
                  </p:cNvPr>
                  <p:cNvSpPr/>
                  <p:nvPr/>
                </p:nvSpPr>
                <p:spPr>
                  <a:xfrm>
                    <a:off x="7166407" y="2927639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AF7DFEA0-CBF6-B942-8BC8-DE57CF7BC16F}"/>
                      </a:ext>
                    </a:extLst>
                  </p:cNvPr>
                  <p:cNvSpPr/>
                  <p:nvPr/>
                </p:nvSpPr>
                <p:spPr>
                  <a:xfrm>
                    <a:off x="7166406" y="3062176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6D5374A1-9B73-5443-AD5A-AE7008C8A13F}"/>
                    </a:ext>
                  </a:extLst>
                </p:cNvPr>
                <p:cNvGrpSpPr/>
                <p:nvPr/>
              </p:nvGrpSpPr>
              <p:grpSpPr>
                <a:xfrm>
                  <a:off x="7394186" y="2390525"/>
                  <a:ext cx="113893" cy="806188"/>
                  <a:chOff x="7166406" y="2390525"/>
                  <a:chExt cx="113893" cy="806188"/>
                </a:xfrm>
                <a:solidFill>
                  <a:schemeClr val="accent3"/>
                </a:solidFill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E1627490-934A-8E49-AFC4-66490C96C9E1}"/>
                      </a:ext>
                    </a:extLst>
                  </p:cNvPr>
                  <p:cNvSpPr/>
                  <p:nvPr/>
                </p:nvSpPr>
                <p:spPr>
                  <a:xfrm>
                    <a:off x="7166408" y="2390525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AF3F7726-7857-2942-8C96-3EB6D838DA98}"/>
                      </a:ext>
                    </a:extLst>
                  </p:cNvPr>
                  <p:cNvSpPr/>
                  <p:nvPr/>
                </p:nvSpPr>
                <p:spPr>
                  <a:xfrm>
                    <a:off x="7166407" y="2524545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10AE445B-5ED8-5249-80A0-0661C1326577}"/>
                      </a:ext>
                    </a:extLst>
                  </p:cNvPr>
                  <p:cNvSpPr/>
                  <p:nvPr/>
                </p:nvSpPr>
                <p:spPr>
                  <a:xfrm>
                    <a:off x="7166406" y="2659082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AED2E2EE-281E-5D44-BB30-5B5E21FAE046}"/>
                      </a:ext>
                    </a:extLst>
                  </p:cNvPr>
                  <p:cNvSpPr/>
                  <p:nvPr/>
                </p:nvSpPr>
                <p:spPr>
                  <a:xfrm>
                    <a:off x="7166408" y="2793619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6A75297-7C86-C54C-BA7C-7F754F706A2B}"/>
                      </a:ext>
                    </a:extLst>
                  </p:cNvPr>
                  <p:cNvSpPr/>
                  <p:nvPr/>
                </p:nvSpPr>
                <p:spPr>
                  <a:xfrm>
                    <a:off x="7166407" y="2927639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CD4C2608-83C6-C341-A24C-865ABBF0A543}"/>
                      </a:ext>
                    </a:extLst>
                  </p:cNvPr>
                  <p:cNvSpPr/>
                  <p:nvPr/>
                </p:nvSpPr>
                <p:spPr>
                  <a:xfrm>
                    <a:off x="7166406" y="3062176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88A0DD6E-1755-E84C-AB63-8C48E512D504}"/>
                    </a:ext>
                  </a:extLst>
                </p:cNvPr>
                <p:cNvGrpSpPr/>
                <p:nvPr/>
              </p:nvGrpSpPr>
              <p:grpSpPr>
                <a:xfrm>
                  <a:off x="7052511" y="2390525"/>
                  <a:ext cx="113893" cy="806188"/>
                  <a:chOff x="7166406" y="2390525"/>
                  <a:chExt cx="113893" cy="806188"/>
                </a:xfrm>
                <a:solidFill>
                  <a:schemeClr val="accent2"/>
                </a:solidFill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A05A7042-FB47-5E47-8EE0-BAC405D36E90}"/>
                      </a:ext>
                    </a:extLst>
                  </p:cNvPr>
                  <p:cNvSpPr/>
                  <p:nvPr/>
                </p:nvSpPr>
                <p:spPr>
                  <a:xfrm>
                    <a:off x="7166408" y="2390525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5B4DE2D2-035B-7F4F-BBE3-F56334C1E689}"/>
                      </a:ext>
                    </a:extLst>
                  </p:cNvPr>
                  <p:cNvSpPr/>
                  <p:nvPr/>
                </p:nvSpPr>
                <p:spPr>
                  <a:xfrm>
                    <a:off x="7166407" y="2524545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B59A9F91-5AEB-8E40-9FAF-BFE797694FA6}"/>
                      </a:ext>
                    </a:extLst>
                  </p:cNvPr>
                  <p:cNvSpPr/>
                  <p:nvPr/>
                </p:nvSpPr>
                <p:spPr>
                  <a:xfrm>
                    <a:off x="7166406" y="2659082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D7F415D7-E850-9642-A0CF-807479F0C0FA}"/>
                      </a:ext>
                    </a:extLst>
                  </p:cNvPr>
                  <p:cNvSpPr/>
                  <p:nvPr/>
                </p:nvSpPr>
                <p:spPr>
                  <a:xfrm>
                    <a:off x="7166408" y="2793619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6D3F23D6-2FC5-6146-981D-8D830B5DEAAB}"/>
                      </a:ext>
                    </a:extLst>
                  </p:cNvPr>
                  <p:cNvSpPr/>
                  <p:nvPr/>
                </p:nvSpPr>
                <p:spPr>
                  <a:xfrm>
                    <a:off x="7166407" y="2927639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152D1D99-A9C2-D849-920E-A5E62C34A4B8}"/>
                      </a:ext>
                    </a:extLst>
                  </p:cNvPr>
                  <p:cNvSpPr/>
                  <p:nvPr/>
                </p:nvSpPr>
                <p:spPr>
                  <a:xfrm>
                    <a:off x="7166406" y="3062176"/>
                    <a:ext cx="113891" cy="134537"/>
                  </a:xfrm>
                  <a:prstGeom prst="rect">
                    <a:avLst/>
                  </a:prstGeom>
                  <a:grpFill/>
                  <a:ln w="6350">
                    <a:solidFill>
                      <a:schemeClr val="tx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C7D71DC-19D5-3A4F-A862-3CF5F83F1227}"/>
                  </a:ext>
                </a:extLst>
              </p:cNvPr>
              <p:cNvSpPr txBox="1"/>
              <p:nvPr/>
            </p:nvSpPr>
            <p:spPr>
              <a:xfrm>
                <a:off x="7647183" y="3130213"/>
                <a:ext cx="107884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Encoded Posts	</a:t>
                </a:r>
                <a:endParaRPr lang="en-US" sz="1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507503-9953-F14D-A56D-FEF6F1B7A90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1042459" y="1989476"/>
            <a:ext cx="661093" cy="823466"/>
          </a:xfrm>
          <a:prstGeom prst="straightConnector1">
            <a:avLst/>
          </a:prstGeom>
          <a:ln w="254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CBC7599-1CDA-6E41-AF3C-932694DD5988}"/>
              </a:ext>
            </a:extLst>
          </p:cNvPr>
          <p:cNvCxnSpPr>
            <a:cxnSpLocks/>
            <a:stCxn id="12" idx="3"/>
            <a:endCxn id="61" idx="1"/>
          </p:cNvCxnSpPr>
          <p:nvPr/>
        </p:nvCxnSpPr>
        <p:spPr>
          <a:xfrm>
            <a:off x="1042459" y="2812942"/>
            <a:ext cx="662632" cy="984545"/>
          </a:xfrm>
          <a:prstGeom prst="straightConnector1">
            <a:avLst/>
          </a:prstGeom>
          <a:ln w="254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3E5E19E-9437-6C4B-BFF3-3F8525E3B65E}"/>
              </a:ext>
            </a:extLst>
          </p:cNvPr>
          <p:cNvCxnSpPr>
            <a:cxnSpLocks/>
            <a:stCxn id="13" idx="3"/>
            <a:endCxn id="62" idx="1"/>
          </p:cNvCxnSpPr>
          <p:nvPr/>
        </p:nvCxnSpPr>
        <p:spPr>
          <a:xfrm>
            <a:off x="4370554" y="1989476"/>
            <a:ext cx="638139" cy="748698"/>
          </a:xfrm>
          <a:prstGeom prst="straightConnector1">
            <a:avLst/>
          </a:prstGeom>
          <a:ln w="254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4E7256C-0606-E649-8C29-C93B23093D67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382030" y="2738174"/>
            <a:ext cx="626663" cy="1050256"/>
          </a:xfrm>
          <a:prstGeom prst="straightConnector1">
            <a:avLst/>
          </a:prstGeom>
          <a:ln w="254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B204E7B-4DD6-B843-B6EB-5CDF6200943D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956365" y="2738174"/>
            <a:ext cx="578921" cy="0"/>
          </a:xfrm>
          <a:prstGeom prst="straightConnector1">
            <a:avLst/>
          </a:prstGeom>
          <a:ln w="254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communication in my relationship is terrible. We can never reach a resolution in a disagreement, and we're starting to argue more and more.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257E1-403F-B14B-9384-44F6D58A6B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3CD1FA-EE73-6545-BE15-4CC3AD99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10" y="358388"/>
            <a:ext cx="7665048" cy="653734"/>
          </a:xfrm>
        </p:spPr>
        <p:txBody>
          <a:bodyPr/>
          <a:lstStyle/>
          <a:p>
            <a:r>
              <a:rPr lang="en-US" dirty="0"/>
              <a:t>New text enters the post universe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F7BDCF-AC00-1F46-8D1D-2D1994788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4" b="7841"/>
          <a:stretch/>
        </p:blipFill>
        <p:spPr>
          <a:xfrm>
            <a:off x="2243698" y="1012122"/>
            <a:ext cx="4656604" cy="39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6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257E1-403F-B14B-9384-44F6D58A6B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3CD1FA-EE73-6545-BE15-4CC3AD99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10" y="358388"/>
            <a:ext cx="7665048" cy="653734"/>
          </a:xfrm>
        </p:spPr>
        <p:txBody>
          <a:bodyPr/>
          <a:lstStyle/>
          <a:p>
            <a:r>
              <a:rPr lang="en-US" dirty="0"/>
              <a:t>Recommendations based on distances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FCD13A-E77F-9C4B-8D20-1D9BFE710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6" b="8309"/>
          <a:stretch/>
        </p:blipFill>
        <p:spPr>
          <a:xfrm>
            <a:off x="2288978" y="1012122"/>
            <a:ext cx="4611324" cy="393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0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257E1-403F-B14B-9384-44F6D58A6B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3CD1FA-EE73-6545-BE15-4CC3AD99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10" y="358388"/>
            <a:ext cx="7665048" cy="653734"/>
          </a:xfrm>
        </p:spPr>
        <p:txBody>
          <a:bodyPr/>
          <a:lstStyle/>
          <a:p>
            <a:r>
              <a:rPr lang="en-US" dirty="0"/>
              <a:t>The user sees…</a:t>
            </a:r>
          </a:p>
        </p:txBody>
      </p:sp>
      <p:pic>
        <p:nvPicPr>
          <p:cNvPr id="6" name="proj4 demo.mp4" descr="proj4 demo.mp4">
            <a:hlinkClick r:id="" action="ppaction://media"/>
            <a:extLst>
              <a:ext uri="{FF2B5EF4-FFF2-40B4-BE49-F238E27FC236}">
                <a16:creationId xmlns:a16="http://schemas.microsoft.com/office/drawing/2014/main" id="{0700A416-172D-AB48-BA75-30834A136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980" y="979910"/>
            <a:ext cx="6886708" cy="387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&amp; Future Directions</a:t>
            </a:r>
            <a:endParaRPr dirty="0"/>
          </a:p>
        </p:txBody>
      </p:sp>
      <p:sp>
        <p:nvSpPr>
          <p:cNvPr id="343" name="Google Shape;343;p3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Expand sample</a:t>
            </a:r>
          </a:p>
          <a:p>
            <a:pPr marL="742950" lvl="1" indent="-285750">
              <a:lnSpc>
                <a:spcPct val="2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1500" dirty="0"/>
              <a:t>Currently only based on relationships of Reddit users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Improve recommendations for traditional (i.e., shorter) searches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Tune hyperparameters ad infinitum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Adapt methodology to other domains (e.g., products sold on Amazon)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1500" dirty="0"/>
          </a:p>
        </p:txBody>
      </p:sp>
      <p:sp>
        <p:nvSpPr>
          <p:cNvPr id="344" name="Google Shape;344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4205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6139</TotalTime>
  <Words>251</Words>
  <Application>Microsoft Macintosh PowerPoint</Application>
  <PresentationFormat>On-screen Show (16:9)</PresentationFormat>
  <Paragraphs>49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Wingdings</vt:lpstr>
      <vt:lpstr>Lato</vt:lpstr>
      <vt:lpstr>Raleway</vt:lpstr>
      <vt:lpstr>Antonio template</vt:lpstr>
      <vt:lpstr>REDDIT ON RELATIONSHIPS</vt:lpstr>
      <vt:lpstr>Why relationships?</vt:lpstr>
      <vt:lpstr>Technologies &amp; Workflow</vt:lpstr>
      <vt:lpstr>Contextual Topic Embeddings</vt:lpstr>
      <vt:lpstr>PowerPoint Presentation</vt:lpstr>
      <vt:lpstr>New text enters the post universe</vt:lpstr>
      <vt:lpstr>Recommendations based on distances</vt:lpstr>
      <vt:lpstr>The user sees…</vt:lpstr>
      <vt:lpstr>Limitations &amp; Future Directions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Bryan Ross</cp:lastModifiedBy>
  <cp:revision>45</cp:revision>
  <dcterms:modified xsi:type="dcterms:W3CDTF">2020-08-21T04:54:53Z</dcterms:modified>
</cp:coreProperties>
</file>